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F4AE4-A986-48B4-8EA0-937716812F4A}"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F4AE4-A986-48B4-8EA0-937716812F4A}"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F4AE4-A986-48B4-8EA0-937716812F4A}"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F4AE4-A986-48B4-8EA0-937716812F4A}"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F4AE4-A986-48B4-8EA0-937716812F4A}"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F4AE4-A986-48B4-8EA0-937716812F4A}"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F4AE4-A986-48B4-8EA0-937716812F4A}" type="datetimeFigureOut">
              <a:rPr lang="en-US" smtClean="0"/>
              <a:pPr/>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F4AE4-A986-48B4-8EA0-937716812F4A}" type="datetimeFigureOut">
              <a:rPr lang="en-US" smtClean="0"/>
              <a:pPr/>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F4AE4-A986-48B4-8EA0-937716812F4A}" type="datetimeFigureOut">
              <a:rPr lang="en-US" smtClean="0"/>
              <a:pPr/>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F4AE4-A986-48B4-8EA0-937716812F4A}"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F4AE4-A986-48B4-8EA0-937716812F4A}"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964E-7939-4D08-8984-0188C23E68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F4AE4-A986-48B4-8EA0-937716812F4A}" type="datetimeFigureOut">
              <a:rPr lang="en-US" smtClean="0"/>
              <a:pPr/>
              <a:t>8/19/2018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4964E-7939-4D08-8984-0188C23E68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ritualabuse.us/" TargetMode="External"/><Relationship Id="rId2" Type="http://schemas.openxmlformats.org/officeDocument/2006/relationships/hyperlink" Target="http://neilbrick.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848600" cy="3222625"/>
          </a:xfrm>
        </p:spPr>
        <p:txBody>
          <a:bodyPr>
            <a:normAutofit fontScale="90000"/>
          </a:bodyPr>
          <a:lstStyle/>
          <a:p>
            <a:r>
              <a:rPr lang="en-US" baseline="0" dirty="0" smtClean="0"/>
              <a:t/>
            </a:r>
            <a:br>
              <a:rPr lang="en-US" baseline="0" dirty="0" smtClean="0"/>
            </a:br>
            <a:r>
              <a:rPr lang="en-US" b="1" dirty="0" smtClean="0"/>
              <a:t>C</a:t>
            </a:r>
            <a:r>
              <a:rPr lang="en-US" b="1" baseline="0" dirty="0" smtClean="0"/>
              <a:t>hanges in Awareness of Severe Abuse and Child Abuse Crimes Over Twenty Five Years</a:t>
            </a:r>
            <a:br>
              <a:rPr lang="en-US" b="1" baseline="0" dirty="0" smtClean="0"/>
            </a:br>
            <a:r>
              <a:rPr lang="en-US" baseline="0" dirty="0" smtClean="0"/>
              <a:t>Presenter: Neil Brick</a:t>
            </a:r>
            <a:endParaRPr lang="en-US" dirty="0"/>
          </a:p>
        </p:txBody>
      </p:sp>
      <p:sp>
        <p:nvSpPr>
          <p:cNvPr id="3" name="Subtitle 2"/>
          <p:cNvSpPr>
            <a:spLocks noGrp="1"/>
          </p:cNvSpPr>
          <p:nvPr>
            <p:ph type="subTitle" idx="1"/>
          </p:nvPr>
        </p:nvSpPr>
        <p:spPr/>
        <p:txBody>
          <a:bodyPr/>
          <a:lstStyle/>
          <a:p>
            <a:r>
              <a:rPr lang="en-US" b="1" dirty="0" smtClean="0"/>
              <a:t>The 2018 Annual Ritual Abuse, Secretive Organizations and Mind Control Conference</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0"/>
            <a:ext cx="4572000" cy="6247864"/>
          </a:xfrm>
          <a:prstGeom prst="rect">
            <a:avLst/>
          </a:prstGeom>
        </p:spPr>
        <p:txBody>
          <a:bodyPr wrap="square">
            <a:spAutoFit/>
          </a:bodyPr>
          <a:lstStyle/>
          <a:p>
            <a:r>
              <a:rPr lang="en-US" sz="2000" b="1" dirty="0" smtClean="0"/>
              <a:t>Secret Weapons – Two Sisters’ Terrifying True Story of Sex, Spies and Sabotage </a:t>
            </a:r>
            <a:r>
              <a:rPr lang="en-US" sz="2000" dirty="0" smtClean="0"/>
              <a:t>by Cheryl and Lynn </a:t>
            </a:r>
            <a:r>
              <a:rPr lang="en-US" sz="2000" dirty="0" err="1" smtClean="0"/>
              <a:t>Hersha</a:t>
            </a:r>
            <a:r>
              <a:rPr lang="en-US" sz="2000" dirty="0" smtClean="0"/>
              <a:t> with Dale </a:t>
            </a:r>
            <a:r>
              <a:rPr lang="en-US" sz="2000" dirty="0" err="1" smtClean="0"/>
              <a:t>Griffis</a:t>
            </a:r>
            <a:r>
              <a:rPr lang="en-US" sz="2000" dirty="0" smtClean="0"/>
              <a:t>, Ph D. and Ted Schwartz. New Horizon Press </a:t>
            </a:r>
          </a:p>
          <a:p>
            <a:endParaRPr lang="en-US" sz="2000" dirty="0" smtClean="0"/>
          </a:p>
          <a:p>
            <a:r>
              <a:rPr lang="en-US" sz="2000" dirty="0" smtClean="0"/>
              <a:t>Is a well-documented, verifiable account of not one, but two </a:t>
            </a:r>
            <a:r>
              <a:rPr lang="en-US" sz="2000" dirty="0" err="1" smtClean="0"/>
              <a:t>childrens</a:t>
            </a:r>
            <a:r>
              <a:rPr lang="en-US" sz="2000" dirty="0" smtClean="0"/>
              <a:t>’ long untold stories of being child subjects of Project </a:t>
            </a:r>
            <a:r>
              <a:rPr lang="en-US" sz="2000" dirty="0" err="1" smtClean="0"/>
              <a:t>MKUltra</a:t>
            </a:r>
            <a:r>
              <a:rPr lang="en-US" sz="2000" dirty="0" smtClean="0"/>
              <a:t>. “By the time Cheryl </a:t>
            </a:r>
            <a:r>
              <a:rPr lang="en-US" sz="2000" dirty="0" err="1" smtClean="0"/>
              <a:t>Hersha</a:t>
            </a:r>
            <a:r>
              <a:rPr lang="en-US" sz="2000" dirty="0" smtClean="0"/>
              <a:t> came to the facility, knowledge of multiple personality was so complete that doctors understood how the mind separated into distinct ego states, each unaware of the other. First, the person traumatized had to be both extremely intelligent and under the age of seven, two conditions not yet understood though remaining consistent as factors. The trauma was almost always of a sexual nature…” p. 52</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33401"/>
            <a:ext cx="4572000" cy="5632311"/>
          </a:xfrm>
          <a:prstGeom prst="rect">
            <a:avLst/>
          </a:prstGeom>
        </p:spPr>
        <p:txBody>
          <a:bodyPr wrap="square">
            <a:spAutoFit/>
          </a:bodyPr>
          <a:lstStyle/>
          <a:p>
            <a:r>
              <a:rPr lang="en-US" sz="2400" dirty="0" smtClean="0"/>
              <a:t> “The government researchers, aware of the information in the professional journals, decided to reverse the process (of healing from hysteric dissociation). </a:t>
            </a:r>
          </a:p>
          <a:p>
            <a:endParaRPr lang="en-US" sz="2400" dirty="0"/>
          </a:p>
          <a:p>
            <a:r>
              <a:rPr lang="en-US" sz="2400" dirty="0" smtClean="0"/>
              <a:t>They decided to use selective trauma on healthy children to create personalities capable of committing acts desired for national security and defense.” p. 53 – 54 http://www.abebooks.com/book-search/author/lynn-hersha-dale-griffis-ted-schwarz/</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33401"/>
            <a:ext cx="4572000" cy="4524315"/>
          </a:xfrm>
          <a:prstGeom prst="rect">
            <a:avLst/>
          </a:prstGeom>
        </p:spPr>
        <p:txBody>
          <a:bodyPr wrap="square">
            <a:spAutoFit/>
          </a:bodyPr>
          <a:lstStyle/>
          <a:p>
            <a:r>
              <a:rPr lang="en-US" sz="2400" dirty="0" smtClean="0"/>
              <a:t>In 2008, there was a worldwide survey of ritual abuse and mind control survivors. This study has been reproduced in both English and German.</a:t>
            </a:r>
          </a:p>
          <a:p>
            <a:endParaRPr lang="en-US" sz="2400" dirty="0" smtClean="0"/>
          </a:p>
          <a:p>
            <a:r>
              <a:rPr lang="en-US" sz="2400" dirty="0" smtClean="0"/>
              <a:t>The </a:t>
            </a:r>
            <a:r>
              <a:rPr lang="en-US" sz="2400" b="1" dirty="0" smtClean="0"/>
              <a:t>Extreme Abuse Survey </a:t>
            </a:r>
            <a:r>
              <a:rPr lang="en-US" sz="2400" dirty="0" smtClean="0"/>
              <a:t>final results are online with findings, questionnaires and presentations for download as </a:t>
            </a:r>
            <a:r>
              <a:rPr lang="en-US" sz="2400" dirty="0" err="1" smtClean="0"/>
              <a:t>pdf</a:t>
            </a:r>
            <a:r>
              <a:rPr lang="en-US" sz="2400" dirty="0" smtClean="0"/>
              <a:t>-files. More than 750 pages of documentation http://extreme-abuse-survey.net/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r>
              <a:rPr lang="en-US" dirty="0" smtClean="0"/>
              <a:t>1. Ritual abuse/mind control (RA/MC) is a global phenomenon.</a:t>
            </a:r>
          </a:p>
          <a:p>
            <a:r>
              <a:rPr lang="en-US" dirty="0" smtClean="0"/>
              <a:t>2. A diagnosis of Dissociative Identity Disorder is common for persons who report histories of</a:t>
            </a:r>
          </a:p>
          <a:p>
            <a:r>
              <a:rPr lang="en-US" dirty="0" smtClean="0"/>
              <a:t>RA/MC. (84% of EAS respondents who answered that they have been diagnosed with DID [N=655] reported that they are survivors of RA/MC).</a:t>
            </a:r>
          </a:p>
          <a:p>
            <a:r>
              <a:rPr lang="en-US" dirty="0" smtClean="0"/>
              <a:t>3. Ritual abuse (RA) is not limited to SRA, i.e., satanic ritual abuse, sadistic abuse, </a:t>
            </a:r>
            <a:r>
              <a:rPr lang="en-US" dirty="0" err="1" smtClean="0"/>
              <a:t>satanist</a:t>
            </a:r>
            <a:r>
              <a:rPr lang="en-US" dirty="0" smtClean="0"/>
              <a:t> abuse.</a:t>
            </a:r>
          </a:p>
          <a:p>
            <a:r>
              <a:rPr lang="en-US" dirty="0" smtClean="0"/>
              <a:t>4. RA is reported to involve mind control techniques.</a:t>
            </a:r>
          </a:p>
          <a:p>
            <a:r>
              <a:rPr lang="en-US" dirty="0" smtClean="0"/>
              <a:t>5. Some extreme abuse survivors report that they were used in government-sponsored mind control experimentation (GMC).</a:t>
            </a:r>
          </a:p>
          <a:p>
            <a:r>
              <a:rPr lang="en-US" dirty="0" smtClean="0"/>
              <a:t>6. RA/MC is reported to be involved in organized “known” crime.</a:t>
            </a:r>
          </a:p>
          <a:p>
            <a:r>
              <a:rPr lang="en-US" dirty="0" smtClean="0"/>
              <a:t>7. RA/MC is reported to be involved in clergy abuse….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909310"/>
          </a:xfrm>
          <a:prstGeom prst="rect">
            <a:avLst/>
          </a:prstGeom>
        </p:spPr>
        <p:txBody>
          <a:bodyPr>
            <a:spAutoFit/>
          </a:bodyPr>
          <a:lstStyle/>
          <a:p>
            <a:endParaRPr lang="en-US" b="1" dirty="0" smtClean="0"/>
          </a:p>
          <a:p>
            <a:r>
              <a:rPr lang="en-US" b="1" dirty="0" smtClean="0"/>
              <a:t>Grey Faction, Satanic Temple and Lucien Greaves Fact Sheet:</a:t>
            </a:r>
          </a:p>
          <a:p>
            <a:r>
              <a:rPr lang="en-US" dirty="0" smtClean="0"/>
              <a:t>https://ritualabuse.us/ritualabuse/grey-faction-satanic-temple-and-lucien-greaves-fact-sheet/</a:t>
            </a:r>
          </a:p>
          <a:p>
            <a:endParaRPr lang="en-US" dirty="0" smtClean="0"/>
          </a:p>
          <a:p>
            <a:r>
              <a:rPr lang="en-US" dirty="0" smtClean="0"/>
              <a:t>For almost a decade using several aliases (including Douglas </a:t>
            </a:r>
            <a:r>
              <a:rPr lang="en-US" dirty="0" err="1" smtClean="0"/>
              <a:t>Mesner</a:t>
            </a:r>
            <a:r>
              <a:rPr lang="en-US" dirty="0" smtClean="0"/>
              <a:t> and Lucien Greaves) has harassed groups helping child abuse, rape and trauma survivors. He has also harassed groups providing research in support of child abuse, rape and trauma survivors.</a:t>
            </a:r>
          </a:p>
          <a:p>
            <a:endParaRPr lang="en-US" dirty="0" smtClean="0"/>
          </a:p>
          <a:p>
            <a:r>
              <a:rPr lang="en-US" dirty="0" smtClean="0"/>
              <a:t>In 2013, he and others created a group called the Satanic Temple. One part of this group is called the Grey Faction. The Grey Faction states they “invade” conferences. These conferences are provided to help and educate child abuse, rape and trauma survivors and their helpers.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1"/>
            <a:ext cx="4572000" cy="6001643"/>
          </a:xfrm>
          <a:prstGeom prst="rect">
            <a:avLst/>
          </a:prstGeom>
        </p:spPr>
        <p:txBody>
          <a:bodyPr wrap="square">
            <a:spAutoFit/>
          </a:bodyPr>
          <a:lstStyle/>
          <a:p>
            <a:r>
              <a:rPr lang="en-US" sz="2400" dirty="0" smtClean="0"/>
              <a:t>Their representatives that invade conferences misrepresent their reasons for attending these conferences. They film people at these conferences without permission and publish these films without the permission of those filmed. </a:t>
            </a:r>
          </a:p>
          <a:p>
            <a:endParaRPr lang="en-US" sz="2400" dirty="0"/>
          </a:p>
          <a:p>
            <a:r>
              <a:rPr lang="en-US" sz="2400" dirty="0" smtClean="0"/>
              <a:t>The Grey Faction misrepresents the research and statements of the people at these conferences. It uses repeated ad hominem attacks against child abuse and trauma researchers without rebutting their research or stories.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5663089"/>
          </a:xfrm>
          <a:prstGeom prst="rect">
            <a:avLst/>
          </a:prstGeom>
        </p:spPr>
        <p:txBody>
          <a:bodyPr>
            <a:spAutoFit/>
          </a:bodyPr>
          <a:lstStyle/>
          <a:p>
            <a:r>
              <a:rPr lang="en-US" b="1" dirty="0" smtClean="0"/>
              <a:t>Jimmy </a:t>
            </a:r>
            <a:r>
              <a:rPr lang="en-US" b="1" dirty="0" err="1" smtClean="0"/>
              <a:t>Savile</a:t>
            </a:r>
            <a:r>
              <a:rPr lang="en-US" b="1" dirty="0" smtClean="0"/>
              <a:t>: timeline of his sexual abuse and its uncovering</a:t>
            </a:r>
          </a:p>
          <a:p>
            <a:endParaRPr lang="en-US" dirty="0" smtClean="0"/>
          </a:p>
          <a:p>
            <a:r>
              <a:rPr lang="en-US" dirty="0" smtClean="0"/>
              <a:t>Investigators now believe the late Top of the Pops host preyed on around 500 vulnerable victims as young  as two years old    </a:t>
            </a:r>
          </a:p>
          <a:p>
            <a:endParaRPr lang="en-US" dirty="0" smtClean="0"/>
          </a:p>
          <a:p>
            <a:r>
              <a:rPr lang="en-US" dirty="0" smtClean="0"/>
              <a:t>It is now known that Jimmy </a:t>
            </a:r>
            <a:r>
              <a:rPr lang="en-US" dirty="0" err="1" smtClean="0"/>
              <a:t>Savile</a:t>
            </a:r>
            <a:r>
              <a:rPr lang="en-US" dirty="0" smtClean="0"/>
              <a:t> sexually abused hundreds of children and women at the height of his fame.</a:t>
            </a:r>
          </a:p>
          <a:p>
            <a:endParaRPr lang="en-US" dirty="0" smtClean="0"/>
          </a:p>
          <a:p>
            <a:r>
              <a:rPr lang="en-US" dirty="0" smtClean="0"/>
              <a:t>Investigators believe the late Top of the Pops host preyed on around 500 vulnerable victims as young as two years old at institutions including the BBC's broadcasting studios, 14 hospitals and 20 children's hospitals across England. </a:t>
            </a:r>
            <a:r>
              <a:rPr lang="en-US" baseline="0" dirty="0" smtClean="0"/>
              <a:t>https://www.theguardian.com/media/2014/jun/26/jimmy-savile-sexual-abuse-timeline</a:t>
            </a:r>
          </a:p>
          <a:p>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9653"/>
            <a:ext cx="4572000" cy="6740307"/>
          </a:xfrm>
          <a:prstGeom prst="rect">
            <a:avLst/>
          </a:prstGeom>
        </p:spPr>
        <p:txBody>
          <a:bodyPr>
            <a:spAutoFit/>
          </a:bodyPr>
          <a:lstStyle/>
          <a:p>
            <a:endParaRPr lang="en-US" b="1" dirty="0" smtClean="0"/>
          </a:p>
          <a:p>
            <a:r>
              <a:rPr lang="en-US" b="1" dirty="0" smtClean="0"/>
              <a:t>Catholic Church</a:t>
            </a:r>
          </a:p>
          <a:p>
            <a:endParaRPr lang="en-US" dirty="0" smtClean="0"/>
          </a:p>
          <a:p>
            <a:r>
              <a:rPr lang="en-US" dirty="0" smtClean="0"/>
              <a:t>Collated USCCB (United States Conference of Catholic Bishops)Data</a:t>
            </a:r>
          </a:p>
          <a:p>
            <a:r>
              <a:rPr lang="en-US" dirty="0" smtClean="0"/>
              <a:t>On the Number of U.S. Priests Accused of Sexually Abusing Children and the Numbers of Persons Alleging Abuse</a:t>
            </a:r>
          </a:p>
          <a:p>
            <a:r>
              <a:rPr lang="en-US" dirty="0" smtClean="0"/>
              <a:t>1950–2016</a:t>
            </a:r>
          </a:p>
          <a:p>
            <a:endParaRPr lang="en-US" dirty="0" smtClean="0"/>
          </a:p>
          <a:p>
            <a:r>
              <a:rPr lang="en-US" dirty="0" smtClean="0"/>
              <a:t>Compiled by BishopAccountability.org</a:t>
            </a:r>
          </a:p>
          <a:p>
            <a:r>
              <a:rPr lang="en-US" dirty="0" smtClean="0"/>
              <a:t>From reports commissioned and released by the USCCB  </a:t>
            </a:r>
          </a:p>
          <a:p>
            <a:endParaRPr lang="en-US" dirty="0" smtClean="0"/>
          </a:p>
          <a:p>
            <a:r>
              <a:rPr lang="en-US" dirty="0" smtClean="0"/>
              <a:t>As of May 30, 2017, information published by the United States Conference of Catholic Bishops (USCCB) indicates that the conference has counted 6,721 clerics "not implausibly" and "credibly" accused of sexually abusing minors in the period 1950 through June 30, 2016, with several gaps in the USCCB data. Out of the 116,690 priests who have worked in those years, the 6,721 priests accused of abusing children are 5.8% of the total.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0"/>
            <a:ext cx="4572000" cy="5940088"/>
          </a:xfrm>
          <a:prstGeom prst="rect">
            <a:avLst/>
          </a:prstGeom>
        </p:spPr>
        <p:txBody>
          <a:bodyPr wrap="square">
            <a:spAutoFit/>
          </a:bodyPr>
          <a:lstStyle/>
          <a:p>
            <a:endParaRPr lang="en-US" sz="2000" dirty="0" smtClean="0"/>
          </a:p>
          <a:p>
            <a:r>
              <a:rPr lang="en-US" sz="2000" b="1" dirty="0" smtClean="0"/>
              <a:t>Larry </a:t>
            </a:r>
            <a:r>
              <a:rPr lang="en-US" sz="2000" b="1" dirty="0" err="1" smtClean="0"/>
              <a:t>Nassar</a:t>
            </a:r>
            <a:r>
              <a:rPr lang="en-US" sz="2000" b="1" dirty="0" smtClean="0"/>
              <a:t> sentenced to up to 175 years in prison for decades of sexual abuse</a:t>
            </a:r>
          </a:p>
          <a:p>
            <a:endParaRPr lang="en-US" sz="2000" dirty="0" smtClean="0"/>
          </a:p>
          <a:p>
            <a:r>
              <a:rPr lang="en-US" sz="2000" dirty="0" smtClean="0"/>
              <a:t>Once a world-renowned sports physician treating America's foremost Olympic women gymnasts, Larry </a:t>
            </a:r>
            <a:r>
              <a:rPr lang="en-US" sz="2000" dirty="0" err="1" smtClean="0"/>
              <a:t>Nassar</a:t>
            </a:r>
            <a:r>
              <a:rPr lang="en-US" sz="2000" dirty="0" smtClean="0"/>
              <a:t> now will spend the rest of his life behind bars.</a:t>
            </a:r>
          </a:p>
          <a:p>
            <a:endParaRPr lang="en-US" sz="2000" dirty="0" smtClean="0"/>
          </a:p>
          <a:p>
            <a:r>
              <a:rPr lang="en-US" sz="2000" dirty="0" smtClean="0"/>
              <a:t>The disgraced former USA Gymnastics and Michigan State University doctor was sentenced to 40 to 175 years in prison, a judge announced Wednesday, after more than 150 women and girls said in court that he sexually abused them over the past two decades. </a:t>
            </a:r>
            <a:r>
              <a:rPr lang="en-US" sz="2000" baseline="0" dirty="0" smtClean="0"/>
              <a:t>https://www.cnn.com/2018/01/24/us/larry-nassar-sentencing/index.html</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81001"/>
            <a:ext cx="4572000" cy="4708981"/>
          </a:xfrm>
          <a:prstGeom prst="rect">
            <a:avLst/>
          </a:prstGeom>
        </p:spPr>
        <p:txBody>
          <a:bodyPr wrap="square">
            <a:spAutoFit/>
          </a:bodyPr>
          <a:lstStyle/>
          <a:p>
            <a:endParaRPr lang="en-US" sz="2000" dirty="0" smtClean="0"/>
          </a:p>
          <a:p>
            <a:r>
              <a:rPr lang="en-US" sz="2000" b="1" dirty="0" smtClean="0"/>
              <a:t>Michigan State’s $500 Million for </a:t>
            </a:r>
            <a:r>
              <a:rPr lang="en-US" sz="2000" b="1" dirty="0" err="1" smtClean="0"/>
              <a:t>Nassar</a:t>
            </a:r>
            <a:r>
              <a:rPr lang="en-US" sz="2000" b="1" dirty="0" smtClean="0"/>
              <a:t> Victims Dwarfs Other Settlements</a:t>
            </a:r>
          </a:p>
          <a:p>
            <a:r>
              <a:rPr lang="en-US" sz="2000" dirty="0" smtClean="0"/>
              <a:t>Lawrence G. </a:t>
            </a:r>
            <a:r>
              <a:rPr lang="en-US" sz="2000" dirty="0" err="1" smtClean="0"/>
              <a:t>Nassar</a:t>
            </a:r>
            <a:r>
              <a:rPr lang="en-US" sz="2000" dirty="0" smtClean="0"/>
              <a:t>, the sports doctor accused of sexually abusing hundreds of young women, committed his crimes with impunity for decades. Here’s how.</a:t>
            </a:r>
          </a:p>
          <a:p>
            <a:endParaRPr lang="en-US" sz="2000" dirty="0" smtClean="0"/>
          </a:p>
          <a:p>
            <a:r>
              <a:rPr lang="en-US" sz="2000" dirty="0" smtClean="0"/>
              <a:t>“I think the number being so large sends a message that is undeniable, that something really terrible happened here and that Michigan State owns it,” said John Manly, a lawyer for many of </a:t>
            </a:r>
            <a:r>
              <a:rPr lang="en-US" sz="2000" b="1" dirty="0" smtClean="0"/>
              <a:t>the 332 women who sued the university over abuse by Dr. </a:t>
            </a:r>
            <a:r>
              <a:rPr lang="en-US" sz="2000" b="1" dirty="0" err="1" smtClean="0"/>
              <a:t>Nassar</a:t>
            </a:r>
            <a:r>
              <a:rPr lang="en-US" sz="2000" dirty="0" smtClean="0"/>
              <a:t>.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612844"/>
            <a:ext cx="4724400" cy="4893647"/>
          </a:xfrm>
          <a:prstGeom prst="rect">
            <a:avLst/>
          </a:prstGeom>
        </p:spPr>
        <p:txBody>
          <a:bodyPr wrap="square">
            <a:spAutoFit/>
          </a:bodyPr>
          <a:lstStyle/>
          <a:p>
            <a:r>
              <a:rPr lang="en-US" sz="2400" dirty="0" smtClean="0"/>
              <a:t>The awareness of severe abuse and child abuse crimes has changed over the last 25 years. In the early 1990s, severe abuse survivors were often believed and supported. </a:t>
            </a:r>
          </a:p>
          <a:p>
            <a:endParaRPr lang="en-US" sz="2400" dirty="0"/>
          </a:p>
          <a:p>
            <a:r>
              <a:rPr lang="en-US" sz="2400" dirty="0" smtClean="0"/>
              <a:t>Then a backlash started and severe abuse survivors and their supporters were harassed and attacked. The child abuse survivor movement changed and adapted. Ten years ago, research began again to help expose severe abuse crimes. </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33400"/>
            <a:ext cx="4572000" cy="6186309"/>
          </a:xfrm>
          <a:prstGeom prst="rect">
            <a:avLst/>
          </a:prstGeom>
        </p:spPr>
        <p:txBody>
          <a:bodyPr wrap="square">
            <a:spAutoFit/>
          </a:bodyPr>
          <a:lstStyle/>
          <a:p>
            <a:r>
              <a:rPr lang="en-US" sz="3600" b="1" dirty="0" smtClean="0"/>
              <a:t>Justice</a:t>
            </a:r>
          </a:p>
          <a:p>
            <a:endParaRPr lang="en-US" sz="3600" b="1" dirty="0" smtClean="0"/>
          </a:p>
          <a:p>
            <a:r>
              <a:rPr lang="en-US" sz="3600" b="1" dirty="0" smtClean="0"/>
              <a:t>Being Heard and Believed</a:t>
            </a:r>
          </a:p>
          <a:p>
            <a:endParaRPr lang="en-US" sz="3600" b="1" dirty="0" smtClean="0"/>
          </a:p>
          <a:p>
            <a:r>
              <a:rPr lang="en-US" sz="3600" b="1" dirty="0" smtClean="0"/>
              <a:t>Stopping Future Occurrences of Child Abuse</a:t>
            </a:r>
          </a:p>
          <a:p>
            <a:endParaRPr lang="en-US" sz="3600" dirty="0"/>
          </a:p>
          <a:p>
            <a:r>
              <a:rPr lang="en-US" sz="3600" dirty="0" smtClean="0">
                <a:hlinkClick r:id="rId2"/>
              </a:rPr>
              <a:t>http://neilbrick.com</a:t>
            </a:r>
            <a:endParaRPr lang="en-US" sz="3600" dirty="0" smtClean="0"/>
          </a:p>
          <a:p>
            <a:r>
              <a:rPr lang="en-US" sz="3600" dirty="0" smtClean="0">
                <a:hlinkClick r:id="rId3"/>
              </a:rPr>
              <a:t>https://ritualabuse.us</a:t>
            </a:r>
            <a:r>
              <a:rPr lang="en-US" sz="3600" dirty="0" smtClean="0"/>
              <a:t> </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57200"/>
            <a:ext cx="4572000" cy="6001643"/>
          </a:xfrm>
          <a:prstGeom prst="rect">
            <a:avLst/>
          </a:prstGeom>
        </p:spPr>
        <p:txBody>
          <a:bodyPr wrap="square">
            <a:spAutoFit/>
          </a:bodyPr>
          <a:lstStyle/>
          <a:p>
            <a:r>
              <a:rPr lang="en-US" sz="2400" dirty="0" smtClean="0"/>
              <a:t>More recently, first in the UK and Australia and now in the United States, a variety of child abuse, severe abuse, sexual harassment and rape cases are bringing public awareness again to the mainstream media of severe abuse crimes. </a:t>
            </a:r>
          </a:p>
          <a:p>
            <a:endParaRPr lang="en-US" sz="2400" dirty="0"/>
          </a:p>
          <a:p>
            <a:r>
              <a:rPr lang="en-US" sz="2400" dirty="0" smtClean="0"/>
              <a:t>This presentation will discuss the changes of the last 25 years, with an emphasis on the more recent exposures of organized child abuse crimes and social systems that have been part of the cover up of these crimes.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609600"/>
            <a:ext cx="4572000" cy="5632311"/>
          </a:xfrm>
          <a:prstGeom prst="rect">
            <a:avLst/>
          </a:prstGeom>
        </p:spPr>
        <p:txBody>
          <a:bodyPr wrap="square">
            <a:spAutoFit/>
          </a:bodyPr>
          <a:lstStyle/>
          <a:p>
            <a:r>
              <a:rPr lang="en-US" sz="2400" dirty="0" smtClean="0"/>
              <a:t>In the 1980's several severe child abuse cases became publicly known.  The largest case was the </a:t>
            </a:r>
            <a:r>
              <a:rPr lang="en-US" sz="2400" dirty="0" err="1" smtClean="0"/>
              <a:t>McMartin</a:t>
            </a:r>
            <a:r>
              <a:rPr lang="en-US" sz="2400" dirty="0" smtClean="0"/>
              <a:t> Preschool Case.   At the same time, there was already an organized backlash against survivors which later developed into more powerful backlash movements. </a:t>
            </a:r>
          </a:p>
          <a:p>
            <a:endParaRPr lang="en-US" sz="2400" dirty="0" smtClean="0"/>
          </a:p>
          <a:p>
            <a:r>
              <a:rPr lang="en-US" sz="2400" dirty="0" smtClean="0"/>
              <a:t>Up until the early 1990's, both sides of the issue of child abuse crimes, our side and the backlash side, were at times presented equally.</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28600"/>
            <a:ext cx="4572000" cy="6370975"/>
          </a:xfrm>
          <a:prstGeom prst="rect">
            <a:avLst/>
          </a:prstGeom>
        </p:spPr>
        <p:txBody>
          <a:bodyPr wrap="square">
            <a:spAutoFit/>
          </a:bodyPr>
          <a:lstStyle/>
          <a:p>
            <a:r>
              <a:rPr lang="en-US" sz="2400" dirty="0"/>
              <a:t>T</a:t>
            </a:r>
            <a:r>
              <a:rPr lang="en-US" sz="2400" dirty="0" smtClean="0"/>
              <a:t>he </a:t>
            </a:r>
            <a:r>
              <a:rPr lang="en-US" sz="2400" dirty="0" err="1" smtClean="0"/>
              <a:t>McMartin</a:t>
            </a:r>
            <a:r>
              <a:rPr lang="en-US" sz="2400" dirty="0" smtClean="0"/>
              <a:t> Preschool Case – What Really Happened and the </a:t>
            </a:r>
            <a:r>
              <a:rPr lang="en-US" sz="2400" dirty="0" err="1" smtClean="0"/>
              <a:t>Coverup</a:t>
            </a:r>
            <a:r>
              <a:rPr lang="en-US" sz="2400" dirty="0" smtClean="0"/>
              <a:t>.  https://ritualabuse.us/ritualabuse/articles/mcmartin-preschool-case-what-really-happened-and-the-coverup/ </a:t>
            </a:r>
          </a:p>
          <a:p>
            <a:endParaRPr lang="en-US" sz="2400" dirty="0"/>
          </a:p>
          <a:p>
            <a:r>
              <a:rPr lang="en-US" sz="2400" dirty="0" smtClean="0"/>
              <a:t>This page repeatedly shows evidence of guilt in this case. At the time, it was one of the longest cases in legal history.  There were split juries and in one trial a majority of jurors believed the children were abused. Tunnels were found backing up the children’s stories.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57200"/>
            <a:ext cx="4572000" cy="6370975"/>
          </a:xfrm>
          <a:prstGeom prst="rect">
            <a:avLst/>
          </a:prstGeom>
        </p:spPr>
        <p:txBody>
          <a:bodyPr wrap="square">
            <a:spAutoFit/>
          </a:bodyPr>
          <a:lstStyle/>
          <a:p>
            <a:r>
              <a:rPr lang="en-US" sz="2400" dirty="0" smtClean="0"/>
              <a:t>D.C. Hammond, originally entitled “</a:t>
            </a:r>
            <a:r>
              <a:rPr lang="en-US" sz="2400" b="1" dirty="0" smtClean="0"/>
              <a:t>Hypnosis in MPD: Ritual Abuse</a:t>
            </a:r>
            <a:r>
              <a:rPr lang="en-US" sz="2400" dirty="0" smtClean="0"/>
              <a:t>,” but now usually known as the “</a:t>
            </a:r>
            <a:r>
              <a:rPr lang="en-US" sz="2400" dirty="0" err="1" smtClean="0"/>
              <a:t>Greenbaum</a:t>
            </a:r>
            <a:r>
              <a:rPr lang="en-US" sz="2400" dirty="0" smtClean="0"/>
              <a:t> Speech,” delivered at the Fourth Annual Eastern Regional Conference on Abuse and Multiple Personality Disorder (MPD), Thursday June 25, 1992, at the Radisson Plaza Hotel in Alexandria, Virginia. </a:t>
            </a:r>
          </a:p>
          <a:p>
            <a:endParaRPr lang="en-US" sz="2400" dirty="0" smtClean="0"/>
          </a:p>
          <a:p>
            <a:r>
              <a:rPr lang="en-US" sz="2400" dirty="0" smtClean="0"/>
              <a:t>Dr. Hammond was and is a highly credentialed clinician.  He presented scientific evidence discussing government mind control in detail http://whale.to/b/greenbaum.html</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US" dirty="0" smtClean="0"/>
              <a:t>The Columbia Journalist Review July/August 1997 </a:t>
            </a:r>
          </a:p>
          <a:p>
            <a:r>
              <a:rPr lang="en-US" b="1" dirty="0" smtClean="0"/>
              <a:t>Media Manipulation by False Memory Proponents  U-Turn on Memory Lane </a:t>
            </a:r>
            <a:r>
              <a:rPr lang="en-US" dirty="0" smtClean="0"/>
              <a:t>by Mike Stanton </a:t>
            </a:r>
          </a:p>
          <a:p>
            <a:r>
              <a:rPr lang="en-US" dirty="0" smtClean="0"/>
              <a:t>http://web.archive.org/web/20071216011151/http://backissues.cjrarchives.org/year/97/4/memory.asp </a:t>
            </a:r>
          </a:p>
          <a:p>
            <a:endParaRPr lang="en-US" dirty="0" smtClean="0"/>
          </a:p>
          <a:p>
            <a:r>
              <a:rPr lang="en-US" dirty="0" smtClean="0"/>
              <a:t>“A study published last year by a University of Michigan sociologist, Katherine Beckett, found a sharp shift in how four leading magazines -- Time, Newsweek, U.S. News &amp; World Report, and People -- treated sexual abuse. In 1991, more than 80 percent of the coverage was weighted toward stories of survivors, with recovered memory taken for granted and questionable therapy virtually ignored. By 1994, more than 80 percent of the coverage focused on false accusations, often involving supposedly false memory."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80999"/>
            <a:ext cx="4876800" cy="5632311"/>
          </a:xfrm>
          <a:prstGeom prst="rect">
            <a:avLst/>
          </a:prstGeom>
        </p:spPr>
        <p:txBody>
          <a:bodyPr wrap="square">
            <a:spAutoFit/>
          </a:bodyPr>
          <a:lstStyle/>
          <a:p>
            <a:endParaRPr lang="en-US" sz="2400" dirty="0" smtClean="0"/>
          </a:p>
          <a:p>
            <a:r>
              <a:rPr lang="en-US" sz="2400" dirty="0" smtClean="0"/>
              <a:t>During the 1990s there are several documented cases of harassment against child abuse researchers and practitioners. Two well documented cases are David </a:t>
            </a:r>
            <a:r>
              <a:rPr lang="en-US" sz="2400" dirty="0" err="1" smtClean="0"/>
              <a:t>Calof</a:t>
            </a:r>
            <a:r>
              <a:rPr lang="en-US" sz="2400" dirty="0" smtClean="0"/>
              <a:t> and Anna Salter. </a:t>
            </a:r>
          </a:p>
          <a:p>
            <a:endParaRPr lang="en-US" sz="2400" dirty="0" smtClean="0"/>
          </a:p>
          <a:p>
            <a:r>
              <a:rPr lang="en-US" sz="2400" dirty="0" err="1" smtClean="0"/>
              <a:t>Calof</a:t>
            </a:r>
            <a:r>
              <a:rPr lang="en-US" sz="2400" dirty="0" smtClean="0"/>
              <a:t>, D.L. (1998). </a:t>
            </a:r>
            <a:r>
              <a:rPr lang="en-US" sz="2400" b="1" dirty="0" smtClean="0"/>
              <a:t>Notes from a practice under siege: Harassment, defamation, and intimidation in the name of science</a:t>
            </a:r>
            <a:r>
              <a:rPr lang="en-US" sz="2400" dirty="0" smtClean="0"/>
              <a:t>, Ethics and Behavior, 8(2) pp. 161-187. https://ritualabuse.us/research/memory-fms/notes-from-a-practice-under-siege/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51344"/>
            <a:ext cx="4572000" cy="5355312"/>
          </a:xfrm>
          <a:prstGeom prst="rect">
            <a:avLst/>
          </a:prstGeom>
        </p:spPr>
        <p:txBody>
          <a:bodyPr>
            <a:spAutoFit/>
          </a:bodyPr>
          <a:lstStyle/>
          <a:p>
            <a:endParaRPr lang="en-US" dirty="0" smtClean="0"/>
          </a:p>
          <a:p>
            <a:r>
              <a:rPr lang="en-US" b="1" dirty="0" smtClean="0"/>
              <a:t>Confessions of a Whistle-Blower: Lessons Learned </a:t>
            </a:r>
            <a:r>
              <a:rPr lang="en-US" dirty="0" smtClean="0"/>
              <a:t>by Anna C. Salter – Ethics &amp; Behavior, Volume 8, Issue 2 June 1998 , pages 115 – 124 Abstract – In 1988 I began a report on the accuracy of expert testimony in child sexual abuse cases utilizing Ralph </a:t>
            </a:r>
            <a:r>
              <a:rPr lang="en-US" dirty="0" err="1" smtClean="0"/>
              <a:t>Underwager</a:t>
            </a:r>
            <a:r>
              <a:rPr lang="en-US" dirty="0" smtClean="0"/>
              <a:t> and </a:t>
            </a:r>
            <a:r>
              <a:rPr lang="en-US" dirty="0" err="1" smtClean="0"/>
              <a:t>Hollida</a:t>
            </a:r>
            <a:r>
              <a:rPr lang="en-US" dirty="0" smtClean="0"/>
              <a:t> Wakefield as a case study. </a:t>
            </a:r>
            <a:r>
              <a:rPr lang="en-US" b="1" dirty="0" smtClean="0"/>
              <a:t>“The argument between the field of child sexual abuse and the backlash against survivors is not an academic debate between two well meaning groups equally invested in ascertaining truth. It is not an academic debate at all; it is a political fight.” </a:t>
            </a:r>
            <a:r>
              <a:rPr lang="en-US" dirty="0" smtClean="0"/>
              <a:t>P. 121 </a:t>
            </a:r>
            <a:r>
              <a:rPr lang="en-US" b="1" dirty="0" smtClean="0"/>
              <a:t>“What wins political fights is organization and stamina and a refusal to be intimidated</a:t>
            </a:r>
            <a:r>
              <a:rPr lang="en-US" dirty="0" smtClean="0"/>
              <a:t>.” P. 122 https://ritualabuse.us/research/memory-fms/confessions-of-a-whistle-blower-lessons-learned/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1694</Words>
  <Application>Microsoft Office PowerPoint</Application>
  <PresentationFormat>On-screen Show (4:3)</PresentationFormat>
  <Paragraphs>92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Changes in Awareness of Severe Abuse and Child Abuse Crimes Over Twenty Five Years Presenter: Neil Brick</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Awareness of Severe Abuse and Child Abuse Crimes Over Twenty Five Years Presenter: Neil Brick</dc:title>
  <dc:creator>Neil</dc:creator>
  <cp:lastModifiedBy>Neil</cp:lastModifiedBy>
  <cp:revision>29</cp:revision>
  <dcterms:created xsi:type="dcterms:W3CDTF">2018-05-17T15:33:39Z</dcterms:created>
  <dcterms:modified xsi:type="dcterms:W3CDTF">2018-08-20T02:46:48Z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